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49"/>
  </p:notesMasterIdLst>
  <p:handoutMasterIdLst>
    <p:handoutMasterId r:id="rId50"/>
  </p:handoutMasterIdLst>
  <p:sldIdLst>
    <p:sldId id="505" r:id="rId5"/>
    <p:sldId id="256" r:id="rId6"/>
    <p:sldId id="258" r:id="rId7"/>
    <p:sldId id="452" r:id="rId8"/>
    <p:sldId id="495" r:id="rId9"/>
    <p:sldId id="496" r:id="rId10"/>
    <p:sldId id="497" r:id="rId11"/>
    <p:sldId id="453" r:id="rId12"/>
    <p:sldId id="475" r:id="rId13"/>
    <p:sldId id="454" r:id="rId14"/>
    <p:sldId id="506" r:id="rId15"/>
    <p:sldId id="455" r:id="rId16"/>
    <p:sldId id="456" r:id="rId17"/>
    <p:sldId id="457" r:id="rId18"/>
    <p:sldId id="458" r:id="rId19"/>
    <p:sldId id="459" r:id="rId20"/>
    <p:sldId id="460" r:id="rId21"/>
    <p:sldId id="461" r:id="rId22"/>
    <p:sldId id="462" r:id="rId23"/>
    <p:sldId id="463" r:id="rId24"/>
    <p:sldId id="464" r:id="rId25"/>
    <p:sldId id="465" r:id="rId26"/>
    <p:sldId id="466" r:id="rId27"/>
    <p:sldId id="498" r:id="rId28"/>
    <p:sldId id="499" r:id="rId29"/>
    <p:sldId id="467" r:id="rId30"/>
    <p:sldId id="468" r:id="rId31"/>
    <p:sldId id="469" r:id="rId32"/>
    <p:sldId id="470" r:id="rId33"/>
    <p:sldId id="471" r:id="rId34"/>
    <p:sldId id="472" r:id="rId35"/>
    <p:sldId id="500" r:id="rId36"/>
    <p:sldId id="473" r:id="rId37"/>
    <p:sldId id="501" r:id="rId38"/>
    <p:sldId id="502" r:id="rId39"/>
    <p:sldId id="503" r:id="rId40"/>
    <p:sldId id="504" r:id="rId41"/>
    <p:sldId id="474" r:id="rId42"/>
    <p:sldId id="507" r:id="rId43"/>
    <p:sldId id="478" r:id="rId44"/>
    <p:sldId id="479" r:id="rId45"/>
    <p:sldId id="480" r:id="rId46"/>
    <p:sldId id="481" r:id="rId47"/>
    <p:sldId id="482" r:id="rId4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FFFF"/>
    <a:srgbClr val="33CCCC"/>
    <a:srgbClr val="077966"/>
    <a:srgbClr val="777777"/>
    <a:srgbClr val="6699FF"/>
    <a:srgbClr val="8000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9" autoAdjust="0"/>
    <p:restoredTop sz="94671" autoAdjust="0"/>
  </p:normalViewPr>
  <p:slideViewPr>
    <p:cSldViewPr snapToGrid="0">
      <p:cViewPr varScale="1">
        <p:scale>
          <a:sx n="65" d="100"/>
          <a:sy n="65" d="100"/>
        </p:scale>
        <p:origin x="-51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184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B91AAA9-1D4F-4F32-8190-36873A83D1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cap="all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63550" indent="-463550">
              <a:defRPr/>
            </a:lvl1pPr>
            <a:lvl2pPr marL="463550" indent="0">
              <a:buFont typeface="Times New Roman" pitchFamily="18" charset="0"/>
              <a:buChar char="–"/>
              <a:defRPr baseline="0"/>
            </a:lvl2pPr>
            <a:lvl3pPr marL="914400"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  <a:p>
            <a:pPr lvl="2"/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DG-</a:t>
            </a:r>
            <a:fld id="{CD7686F4-0F2A-40B6-BE29-29B6A3D5F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6825" y="1781175"/>
            <a:ext cx="3648075" cy="4114800"/>
          </a:xfrm>
        </p:spPr>
        <p:txBody>
          <a:bodyPr/>
          <a:lstStyle>
            <a:lvl1pPr marL="463550" indent="-463550">
              <a:spcBef>
                <a:spcPts val="0"/>
              </a:spcBef>
              <a:defRPr sz="2800"/>
            </a:lvl1pPr>
            <a:lvl2pPr marL="463550" indent="0">
              <a:spcBef>
                <a:spcPts val="0"/>
              </a:spcBef>
              <a:buFont typeface="Times New Roman" pitchFamily="18" charset="0"/>
              <a:buChar char="–"/>
              <a:defRPr sz="2400"/>
            </a:lvl2pPr>
            <a:lvl3pPr marL="914400">
              <a:spcBef>
                <a:spcPts val="0"/>
              </a:spcBef>
              <a:buNone/>
              <a:defRPr sz="2000"/>
            </a:lvl3pPr>
            <a:lvl4pPr marL="914400">
              <a:spcBef>
                <a:spcPts val="0"/>
              </a:spcBef>
              <a:defRPr sz="1800"/>
            </a:lvl4pPr>
            <a:lvl5pPr marL="914400">
              <a:spcBef>
                <a:spcPts val="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  <a:p>
            <a:pPr lvl="2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1781175"/>
            <a:ext cx="36480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D-</a:t>
            </a:r>
            <a:fld id="{5C681588-4147-4E3F-A28C-2703D5486B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DG-</a:t>
            </a:r>
            <a:fld id="{839ABC80-B563-4476-B22A-5959F86DE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6825" y="1781175"/>
            <a:ext cx="74485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10375" y="61626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DG-</a:t>
            </a:r>
            <a:fld id="{E98BB975-F9CD-4261-A19E-B590073FCB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057400" y="123825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1" r:id="rId2"/>
    <p:sldLayoutId id="2147483710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9pPr>
    </p:titleStyle>
    <p:bodyStyle>
      <a:lvl1pPr marL="463550" indent="-463550" algn="l" rtl="0" eaLnBrk="0" fontAlgn="base" hangingPunct="0">
        <a:spcBef>
          <a:spcPct val="0"/>
        </a:spcBef>
        <a:spcAft>
          <a:spcPct val="0"/>
        </a:spcAft>
        <a:buClr>
          <a:srgbClr val="FFFF00"/>
        </a:buClr>
        <a:buFont typeface="Arial" charset="0"/>
        <a:buChar char="•"/>
        <a:defRPr sz="2800" b="1">
          <a:solidFill>
            <a:srgbClr val="FFFFF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imes New Roman" pitchFamily="18" charset="0"/>
          <a:ea typeface="+mn-ea"/>
          <a:cs typeface="Times New Roman" pitchFamily="18" charset="0"/>
        </a:defRPr>
      </a:lvl1pPr>
      <a:lvl2pPr marL="463550" algn="l" rtl="0" eaLnBrk="0" fontAlgn="base" hangingPunct="0">
        <a:spcBef>
          <a:spcPct val="0"/>
        </a:spcBef>
        <a:spcAft>
          <a:spcPct val="0"/>
        </a:spcAft>
        <a:buClr>
          <a:srgbClr val="FFFF00"/>
        </a:buClr>
        <a:buSzPct val="130000"/>
        <a:buFont typeface="Times New Roman" pitchFamily="18" charset="0"/>
        <a:buChar char="–"/>
        <a:defRPr sz="2800" b="1">
          <a:solidFill>
            <a:srgbClr val="FFFFF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imes New Roman" pitchFamily="18" charset="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DG-</a:t>
            </a:r>
            <a:fld id="{C08E7E3A-1472-44FA-A47A-E5D0E73CE9B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66738" y="1800225"/>
            <a:ext cx="8083550" cy="326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b="1" kern="0" cap="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Leadership III for fire and </a:t>
            </a:r>
            <a:r>
              <a:rPr lang="en-US" sz="4000" b="1" kern="0" cap="all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ems</a:t>
            </a:r>
            <a:r>
              <a:rPr lang="en-US" sz="4000" b="1" kern="0" cap="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:  strategies for supervisory success</a:t>
            </a:r>
          </a:p>
          <a:p>
            <a:pPr algn="ctr">
              <a:defRPr/>
            </a:pPr>
            <a:endParaRPr lang="en-US" sz="4000" b="1" kern="0" cap="all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en-US" sz="4000" b="1" kern="0" cap="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DELEGATING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8138" y="123825"/>
            <a:ext cx="7521575" cy="1143000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What is Delegation? </a:t>
            </a:r>
            <a:r>
              <a:rPr lang="en-US" cap="none" dirty="0" smtClean="0"/>
              <a:t>(cont'd)</a:t>
            </a:r>
            <a:endParaRPr lang="en-US" dirty="0" smtClean="0"/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825" y="1781175"/>
            <a:ext cx="8083550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Relationship to leadership: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sz="3200" dirty="0" smtClean="0"/>
              <a:t> Leadership--process of influencing others toward achievement of organizational goals.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sz="3200" dirty="0" smtClean="0"/>
              <a:t> Effective leadership requires development of subordinates in order to help them maximize their potential.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DCE8A742-F8CB-439D-BBEA-B36F2A3FB3AE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888" y="2374900"/>
            <a:ext cx="6858000" cy="2190750"/>
          </a:xfrm>
        </p:spPr>
        <p:txBody>
          <a:bodyPr/>
          <a:lstStyle/>
          <a:p>
            <a:pPr algn="ctr">
              <a:defRPr/>
            </a:pPr>
            <a: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Activity DG.1</a:t>
            </a:r>
            <a:b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Benefits and Barriers</a:t>
            </a:r>
            <a:b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4000" cap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DG-</a:t>
            </a:r>
            <a:fld id="{260B0FE3-D6EB-470F-AB6D-9958AE9F32A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4" name="Rectangle 6"/>
          <p:cNvSpPr>
            <a:spLocks noGrp="1" noChangeArrowheads="1"/>
          </p:cNvSpPr>
          <p:nvPr>
            <p:ph type="title"/>
          </p:nvPr>
        </p:nvSpPr>
        <p:spPr>
          <a:xfrm>
            <a:off x="1622425" y="123825"/>
            <a:ext cx="7292975" cy="1143000"/>
          </a:xfrm>
        </p:spPr>
        <p:txBody>
          <a:bodyPr/>
          <a:lstStyle/>
          <a:p>
            <a:pPr algn="ctr">
              <a:defRPr/>
            </a:pPr>
            <a:r>
              <a:rPr lang="en-US" sz="4000" dirty="0" smtClean="0"/>
              <a:t>Benefits of Delegation</a:t>
            </a:r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31825" y="1485900"/>
            <a:ext cx="8148638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For the supervisor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More tasks accomplished in less time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sz="3200" dirty="0" smtClean="0"/>
              <a:t> Ability to concentrate on more critical tasks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Increased unit morale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Increased unit productivity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More effective leadership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Better time management</a:t>
            </a:r>
          </a:p>
          <a:p>
            <a:pPr lvl="1">
              <a:spcBef>
                <a:spcPts val="0"/>
              </a:spcBef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6640F857-5C4E-4B89-8F1F-D2C7D36B6CA9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Benefits of Delegation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6113" y="1471613"/>
            <a:ext cx="8069262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For the subordinate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Opportunity to increase job knowledge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dirty="0" smtClean="0"/>
              <a:t> Opportunity to develop leadership/ decisionmaking skills for future leadership roles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Increased motivation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Better understanding of organizational goals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dirty="0" smtClean="0"/>
              <a:t> Enhancement of self-confidence, self-esteem, and self-worth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61360AC2-9D9F-4538-A036-8AB28245E018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11325" y="123825"/>
            <a:ext cx="7204075" cy="1143000"/>
          </a:xfrm>
        </p:spPr>
        <p:txBody>
          <a:bodyPr/>
          <a:lstStyle/>
          <a:p>
            <a:pPr algn="ctr">
              <a:defRPr/>
            </a:pPr>
            <a:r>
              <a:rPr lang="en-US" sz="4000" dirty="0" smtClean="0"/>
              <a:t>Benefits of Delegation (</a:t>
            </a:r>
            <a:r>
              <a:rPr lang="en-US" sz="4000" cap="none" dirty="0" smtClean="0"/>
              <a:t>cont'd)</a:t>
            </a:r>
            <a:endParaRPr lang="en-US" sz="4000" dirty="0" smtClean="0"/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781175"/>
            <a:ext cx="8042275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For the organization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Better time management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sz="3200" dirty="0" smtClean="0"/>
              <a:t> More effective use of human resources-- better use of talent/skill/ability at all levels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Development of future leaders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Increased organizational effectiveness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72420818-C94F-449C-A3C4-45CACDD249FE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Barriers to Delegation</a:t>
            </a:r>
          </a:p>
        </p:txBody>
      </p:sp>
      <p:sp>
        <p:nvSpPr>
          <p:cNvPr id="3379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8163" y="1525588"/>
            <a:ext cx="8337550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Believing it's wrong to let subordinates do your assigned work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Fear that subordinates will show you up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Believing you can do it better and faster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Lack of confidence in subordinates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Unwillingness to let go of favorite tasks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Fear of losing control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Fear that subordinates will fail and you'll look bad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Lack of self-confidence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EFF57E1A-5E4F-45BC-96F3-13DFD5B2D5DC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dirty="0" smtClean="0"/>
              <a:t>Barriers to Delegation (</a:t>
            </a:r>
            <a:r>
              <a:rPr lang="en-US" sz="4000" cap="none" dirty="0" smtClean="0"/>
              <a:t>cont'd)</a:t>
            </a:r>
            <a:endParaRPr lang="en-US" sz="4000" dirty="0" smtClean="0"/>
          </a:p>
        </p:txBody>
      </p:sp>
      <p:sp>
        <p:nvSpPr>
          <p:cNvPr id="3389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81175"/>
            <a:ext cx="8029575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Effective leaders--responsible for getting the job done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Not necessarily doing it all themselves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sz="3200" dirty="0" smtClean="0"/>
              <a:t> When job well done, no matter who did it, leader looks good</a:t>
            </a:r>
          </a:p>
          <a:p>
            <a:pPr marL="914400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23906AB4-815D-41DA-850D-BAA1706067F2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4" name="Rectangle 6"/>
          <p:cNvSpPr>
            <a:spLocks noGrp="1" noChangeArrowheads="1"/>
          </p:cNvSpPr>
          <p:nvPr>
            <p:ph type="title"/>
          </p:nvPr>
        </p:nvSpPr>
        <p:spPr>
          <a:xfrm>
            <a:off x="1789113" y="123825"/>
            <a:ext cx="6858000" cy="1143000"/>
          </a:xfrm>
        </p:spPr>
        <p:txBody>
          <a:bodyPr/>
          <a:lstStyle/>
          <a:p>
            <a:pPr algn="ctr">
              <a:defRPr/>
            </a:pPr>
            <a:r>
              <a:rPr lang="en-US" cap="all" dirty="0" smtClean="0"/>
              <a:t>Barriers to Delegation</a:t>
            </a:r>
            <a:r>
              <a:rPr lang="en-US" dirty="0" smtClean="0"/>
              <a:t> (cont'd)</a:t>
            </a:r>
          </a:p>
        </p:txBody>
      </p:sp>
      <p:sp>
        <p:nvSpPr>
          <p:cNvPr id="339975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30213" y="1606550"/>
            <a:ext cx="4484687" cy="41148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Effective leaders-- committed to maximizing potential of each subordinate</a:t>
            </a:r>
          </a:p>
          <a:p>
            <a:pPr lvl="1">
              <a:defRPr/>
            </a:pPr>
            <a:r>
              <a:rPr lang="en-US" sz="2800" dirty="0" smtClean="0"/>
              <a:t> All tasks are not equal</a:t>
            </a:r>
          </a:p>
          <a:p>
            <a:pPr lvl="1">
              <a:defRPr/>
            </a:pPr>
            <a:r>
              <a:rPr lang="en-US" sz="2800" dirty="0" smtClean="0"/>
              <a:t> You do things more often</a:t>
            </a:r>
          </a:p>
          <a:p>
            <a:pPr lvl="1">
              <a:defRPr/>
            </a:pPr>
            <a:r>
              <a:rPr lang="en-US" sz="2800" dirty="0" smtClean="0"/>
              <a:t> Help subordinates grow</a:t>
            </a:r>
          </a:p>
        </p:txBody>
      </p:sp>
      <p:sp>
        <p:nvSpPr>
          <p:cNvPr id="339976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4894263" y="1606550"/>
            <a:ext cx="3821112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Effective leaders-- understand process of delegating</a:t>
            </a:r>
            <a:endParaRPr lang="en-US" sz="2400" dirty="0" smtClean="0"/>
          </a:p>
          <a:p>
            <a:pPr lvl="1">
              <a:spcBef>
                <a:spcPts val="0"/>
              </a:spcBef>
              <a:defRPr/>
            </a:pPr>
            <a:r>
              <a:rPr lang="en-US" sz="2800" dirty="0" smtClean="0"/>
              <a:t> Basic principles</a:t>
            </a:r>
          </a:p>
          <a:p>
            <a:pPr lvl="1">
              <a:spcBef>
                <a:spcPts val="0"/>
              </a:spcBef>
              <a:defRPr/>
            </a:pPr>
            <a:r>
              <a:rPr lang="en-US" sz="2800" dirty="0" smtClean="0"/>
              <a:t> Minimize risk of potential failure</a:t>
            </a:r>
          </a:p>
          <a:p>
            <a:pPr lvl="1">
              <a:spcBef>
                <a:spcPts val="0"/>
              </a:spcBef>
              <a:defRPr/>
            </a:pPr>
            <a:r>
              <a:rPr lang="en-US" sz="2800" dirty="0" smtClean="0"/>
              <a:t> Increased self- confidence</a:t>
            </a:r>
          </a:p>
          <a:p>
            <a:pPr marL="914400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4857E184-4C96-43A2-B4B6-37629280F500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17675" y="123825"/>
            <a:ext cx="6858000" cy="1143000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Principles of Delegation 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825" y="1579563"/>
            <a:ext cx="8083550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Delegate the right task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Don't delegate:</a:t>
            </a:r>
          </a:p>
          <a:p>
            <a:pPr lvl="2" indent="0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 Obvious supervisor-to-subordinate responsibilities</a:t>
            </a:r>
          </a:p>
          <a:p>
            <a:pPr lvl="2" indent="0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 Tasks that involve confidential information</a:t>
            </a:r>
          </a:p>
          <a:p>
            <a:pPr marL="1371600" lvl="2" indent="-457200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 Tasks that involve great risk</a:t>
            </a:r>
          </a:p>
          <a:p>
            <a:pPr lvl="2" indent="0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 Tasks that the organization and/or your supervisor expects you to do yourself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3D2BA2A5-203D-4710-9786-9F07EA2557AE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Principles of Delegation (</a:t>
            </a:r>
            <a:r>
              <a:rPr lang="en-US" cap="none" dirty="0" smtClean="0"/>
              <a:t>cont'd)</a:t>
            </a:r>
            <a:r>
              <a:rPr lang="en-US" dirty="0" smtClean="0"/>
              <a:t> 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687513"/>
            <a:ext cx="8042275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Consider delegating tasks: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That are routine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You've been putting off due to lack of time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You've been wrestling with unsuccessfully</a:t>
            </a:r>
          </a:p>
          <a:p>
            <a:pPr marL="465138" lvl="1">
              <a:spcBef>
                <a:spcPts val="0"/>
              </a:spcBef>
              <a:defRPr/>
            </a:pPr>
            <a:r>
              <a:rPr lang="en-US" dirty="0" smtClean="0"/>
              <a:t> Unexpected, unplanned requirement that will interrupt other projects</a:t>
            </a:r>
          </a:p>
          <a:p>
            <a:pPr marL="465138" lvl="1">
              <a:spcBef>
                <a:spcPts val="0"/>
              </a:spcBef>
              <a:defRPr/>
            </a:pPr>
            <a:r>
              <a:rPr lang="en-US" dirty="0" smtClean="0"/>
              <a:t> A "royal headache" for you but will be "fun" for someone else</a:t>
            </a:r>
          </a:p>
          <a:p>
            <a:pPr lvl="1">
              <a:spcBef>
                <a:spcPts val="0"/>
              </a:spcBef>
              <a:defRPr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8598FA5F-9DD8-468B-8978-A29B96EBF2A5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title"/>
          </p:nvPr>
        </p:nvSpPr>
        <p:spPr>
          <a:xfrm>
            <a:off x="1492250" y="123825"/>
            <a:ext cx="6858000" cy="1143000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OBJECTIVES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565150" y="1638300"/>
            <a:ext cx="8150225" cy="4114800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dirty="0" smtClean="0"/>
              <a:t>The students will: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Define delegation.</a:t>
            </a:r>
          </a:p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Identify the benefits derived from effective delegation.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Identify the barriers that prevent effective delegation.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Identify the nine principles of effective delegation.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Identify the consequences of reverse delegation.</a:t>
            </a:r>
          </a:p>
          <a:p>
            <a:pPr marL="914400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1E977D05-FB6D-4E54-9F59-D39D2BC6C408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dirty="0" smtClean="0"/>
              <a:t>Principles of Delegation (</a:t>
            </a:r>
            <a:r>
              <a:rPr lang="en-US" sz="4000" cap="none" dirty="0" smtClean="0"/>
              <a:t>cont'd)</a:t>
            </a:r>
            <a:endParaRPr lang="en-US" sz="4000" dirty="0" smtClean="0"/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125" y="1687513"/>
            <a:ext cx="8096250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Use the following process to select the "right" tasks: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List all tasks you presently perform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sz="3200" dirty="0" smtClean="0"/>
              <a:t> Evaluate each task for potential delegation based on the criteria provided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sz="3200" dirty="0" smtClean="0"/>
              <a:t> Select one or two tasks you are willing to try delegating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6FDA8117-41E8-484D-B1CE-A8942A8DCCCD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dirty="0" smtClean="0"/>
              <a:t>Principles of Delegation (</a:t>
            </a:r>
            <a:r>
              <a:rPr lang="en-US" sz="4000" cap="none" dirty="0" smtClean="0"/>
              <a:t>cont'd)</a:t>
            </a:r>
            <a:endParaRPr lang="en-US" sz="4000" dirty="0" smtClean="0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788" y="1646238"/>
            <a:ext cx="8002587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Which subordinate is competent?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Is the person ready?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Is the person self-confident enough to assume new responsibilities?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If the task requires working with or leading others, does the person have sufficient credibility?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1067EBA0-B9B9-4CB2-83A9-988391010DEE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dirty="0" smtClean="0"/>
              <a:t>Principles of Delegation (</a:t>
            </a:r>
            <a:r>
              <a:rPr lang="en-US" sz="4000" cap="none" dirty="0" smtClean="0"/>
              <a:t>cont'd)</a:t>
            </a:r>
            <a:endParaRPr lang="en-US" sz="4000" dirty="0" smtClean="0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9463" y="1673225"/>
            <a:ext cx="7935912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Define responsibility--what's involved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sz="3200" dirty="0" smtClean="0"/>
              <a:t> Clearly define the limits of responsibility being transferred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sz="3200" dirty="0" smtClean="0"/>
              <a:t> Make sure the person understands exactly what's involved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sz="3200" dirty="0" smtClean="0"/>
              <a:t> </a:t>
            </a:r>
            <a:r>
              <a:rPr lang="en-US" sz="3200" smtClean="0"/>
              <a:t>Meet </a:t>
            </a:r>
            <a:r>
              <a:rPr lang="en-US" sz="3200" smtClean="0"/>
              <a:t>up </a:t>
            </a:r>
            <a:r>
              <a:rPr lang="en-US" sz="3200" dirty="0" smtClean="0"/>
              <a:t>and cover the following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C96EAA39-8F6F-48C2-8D49-069099593AD6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dirty="0" smtClean="0"/>
              <a:t>Principles of Delegation (</a:t>
            </a:r>
            <a:r>
              <a:rPr lang="en-US" sz="4000" cap="none" dirty="0" smtClean="0"/>
              <a:t>cont'd)</a:t>
            </a:r>
            <a:endParaRPr lang="en-US" sz="4000" dirty="0" smtClean="0"/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7100" y="1781175"/>
            <a:ext cx="7788275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Define the task:  specify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Exactly what must be done?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How much?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How well?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When?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Who else?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1DA7161C-F8C5-4B49-B58C-5922095C2AE1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23838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en-US" sz="4000" dirty="0" smtClean="0"/>
              <a:t>Sharing Knowledge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C12B4804-FAA7-41A7-A5BB-F0BBD94B2748}" type="slidenum">
              <a:rPr lang="en-US"/>
              <a:pPr>
                <a:defRPr/>
              </a:pPr>
              <a:t>24</a:t>
            </a:fld>
            <a:endParaRPr lang="en-US"/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2147" y="1704660"/>
            <a:ext cx="603567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454150" y="123825"/>
            <a:ext cx="7772400" cy="1143000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Provision for Training as Appropriate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773E0BD6-8C2D-44CF-9D8E-5B1B07D8D0A0}" type="slidenum">
              <a:rPr lang="en-US"/>
              <a:pPr>
                <a:defRPr/>
              </a:pPr>
              <a:t>25</a:t>
            </a:fld>
            <a:endParaRPr lang="en-US"/>
          </a:p>
        </p:txBody>
      </p:sp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6951" y="1795608"/>
            <a:ext cx="580707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40" name="Rectangle 4"/>
          <p:cNvSpPr>
            <a:spLocks noGrp="1" noChangeArrowheads="1"/>
          </p:cNvSpPr>
          <p:nvPr>
            <p:ph type="title"/>
          </p:nvPr>
        </p:nvSpPr>
        <p:spPr>
          <a:xfrm>
            <a:off x="1673225" y="123825"/>
            <a:ext cx="6858000" cy="1143000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Principles of Delegation</a:t>
            </a:r>
            <a:r>
              <a:rPr lang="en-US" cap="none" dirty="0" smtClean="0"/>
              <a:t> (cont'd)</a:t>
            </a:r>
            <a:endParaRPr lang="en-US" dirty="0" smtClean="0"/>
          </a:p>
        </p:txBody>
      </p:sp>
      <p:sp>
        <p:nvSpPr>
          <p:cNvPr id="3471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39775" y="1619250"/>
            <a:ext cx="7975600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Provide necessary information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Background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Why task is necessary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Relevant material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Sources of additional information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Provide or arrange for any necessary training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Emphasize your confidence in the ability to do the delegated task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E31D7620-2F88-40CC-8B69-2151AD0DF81F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Principles of Delegation (</a:t>
            </a:r>
            <a:r>
              <a:rPr lang="en-US" cap="none" dirty="0" smtClean="0"/>
              <a:t>cont'd)</a:t>
            </a:r>
            <a:r>
              <a:rPr lang="en-US" dirty="0" smtClean="0"/>
              <a:t> 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6888" y="1620838"/>
            <a:ext cx="8218487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Delegate authority</a:t>
            </a:r>
          </a:p>
          <a:p>
            <a:pPr marL="465138" lvl="1" indent="-1588">
              <a:spcBef>
                <a:spcPts val="0"/>
              </a:spcBef>
              <a:defRPr/>
            </a:pPr>
            <a:r>
              <a:rPr lang="en-US" dirty="0" smtClean="0"/>
              <a:t> Authority makes decisions and takes action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dirty="0" smtClean="0"/>
              <a:t> Clearly define limits of authority being transferred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Examples of degree of authority:</a:t>
            </a:r>
          </a:p>
          <a:p>
            <a:pPr lvl="2" indent="0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 Take action only after clearing with supervisor</a:t>
            </a:r>
          </a:p>
          <a:p>
            <a:pPr lvl="2" indent="0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 Take action and complete reported action to supervisor</a:t>
            </a:r>
          </a:p>
          <a:p>
            <a:pPr marL="1371600" lvl="2" indent="-457200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 Take action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AADC4FFF-33D7-48AA-B14B-3DCB8DF1C1BB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dirty="0" smtClean="0"/>
              <a:t>Principles of Delegation (</a:t>
            </a:r>
            <a:r>
              <a:rPr lang="en-US" sz="4000" cap="none" dirty="0" smtClean="0"/>
              <a:t>cont'd)</a:t>
            </a:r>
            <a:endParaRPr lang="en-US" sz="4000" dirty="0" smtClean="0"/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1825" y="1741488"/>
            <a:ext cx="8083550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Limited to actions/decisions related to delegated task.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Amount of authority must match amount of responsibility.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If delegated task requires the person to interact with/lead others, you must advise them of the </a:t>
            </a:r>
            <a:r>
              <a:rPr lang="en-US" sz="3200" dirty="0" err="1" smtClean="0"/>
              <a:t>delegatee's</a:t>
            </a:r>
            <a:r>
              <a:rPr lang="en-US" sz="3200" dirty="0" smtClean="0"/>
              <a:t> authority.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71F5C0ED-5BA6-46C8-BA2F-346455959EDD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dirty="0" smtClean="0"/>
              <a:t>Principles of Delegation (</a:t>
            </a:r>
            <a:r>
              <a:rPr lang="en-US" sz="4000" cap="none" dirty="0" smtClean="0"/>
              <a:t>cont'd)</a:t>
            </a:r>
            <a:endParaRPr lang="en-US" sz="4000" dirty="0" smtClean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900" y="1552575"/>
            <a:ext cx="8405813" cy="4114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Get agreement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sz="3200" dirty="0" smtClean="0"/>
              <a:t> Allow subordinate an opportunity to accept or refuse the assignment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sz="3200" dirty="0" smtClean="0"/>
              <a:t> Can't force someone to do job outside of their description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Subordinate should want the assignment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sz="3200" dirty="0" smtClean="0"/>
              <a:t> Make sure delegatee understands what's involved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4D1978C1-8418-46EE-BFEF-0EEA23DDA596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1546225" y="123825"/>
            <a:ext cx="6858000" cy="1143000"/>
          </a:xfrm>
        </p:spPr>
        <p:txBody>
          <a:bodyPr/>
          <a:lstStyle/>
          <a:p>
            <a:pPr algn="ctr">
              <a:defRPr/>
            </a:pPr>
            <a:r>
              <a:rPr lang="en-US" sz="4000" dirty="0" smtClean="0"/>
              <a:t>OVERVIEW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What is Delegation?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Benefits of Delegation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Barriers to Delegation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Principles of Delegation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Reverse Delegation</a:t>
            </a:r>
          </a:p>
          <a:p>
            <a:pPr marL="914400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2A0C8274-E258-4231-9D21-07780A0C0951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dirty="0" smtClean="0"/>
              <a:t>Principles of Delegation (</a:t>
            </a:r>
            <a:r>
              <a:rPr lang="en-US" sz="4000" cap="none" dirty="0" smtClean="0"/>
              <a:t>cont'd)</a:t>
            </a:r>
            <a:endParaRPr lang="en-US" sz="4000" dirty="0" smtClean="0"/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4838" y="1781175"/>
            <a:ext cx="8110537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Demand accountability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Having to answer for results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sz="3200" dirty="0" smtClean="0"/>
              <a:t> Final product must be evaluated against expected results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sz="3200" dirty="0" smtClean="0"/>
              <a:t> Make sure each person knows what they are accountable for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E5F51C21-D20B-4E7F-ADBA-D91FF4164679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Principles of Delegation (</a:t>
            </a:r>
            <a:r>
              <a:rPr lang="en-US" cap="none" dirty="0" smtClean="0"/>
              <a:t>cont'd)</a:t>
            </a:r>
            <a:r>
              <a:rPr lang="en-US" dirty="0" smtClean="0"/>
              <a:t> 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701800"/>
            <a:ext cx="7448550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Establish feedback mechanisms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Milestone dates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Check-ins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Frequency of feedback determined by:</a:t>
            </a:r>
          </a:p>
          <a:p>
            <a:pPr lvl="2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 Complexity</a:t>
            </a:r>
          </a:p>
          <a:p>
            <a:pPr lvl="2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 Importance</a:t>
            </a:r>
          </a:p>
          <a:p>
            <a:pPr lvl="2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 Confidence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Supervisor needs to strike a balance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B61CD322-9E2F-4593-AD55-B5EA79E8E259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dirty="0" smtClean="0"/>
              <a:t>Supervisory Retreat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91F04A51-0369-469D-B3F1-1730CF09D496}" type="slidenum">
              <a:rPr lang="en-US"/>
              <a:pPr>
                <a:defRPr/>
              </a:pPr>
              <a:t>32</a:t>
            </a:fld>
            <a:endParaRPr lang="en-US"/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1436" y="1566556"/>
            <a:ext cx="6270625" cy="431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689100" y="123825"/>
            <a:ext cx="6858000" cy="1143000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Principles of Delegation</a:t>
            </a:r>
            <a:r>
              <a:rPr lang="en-US" cap="none" dirty="0" smtClean="0"/>
              <a:t> (cont'd)</a:t>
            </a:r>
            <a:endParaRPr lang="en-US" dirty="0" smtClean="0"/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1592263"/>
            <a:ext cx="8150225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Provide for emergencies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Supervisor must "let go"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Avoid tendency to "jump in and take over"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dirty="0" smtClean="0"/>
              <a:t> Allow subordinate to </a:t>
            </a:r>
            <a:r>
              <a:rPr lang="en-US" smtClean="0"/>
              <a:t>correct mistakes </a:t>
            </a:r>
            <a:r>
              <a:rPr lang="en-US" dirty="0" smtClean="0"/>
              <a:t>without interference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dirty="0" smtClean="0"/>
              <a:t> Subordinate may approach task in different way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dirty="0" smtClean="0"/>
              <a:t> "Let go," but don't "drop out" completely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Minimal supervision with "open door" policy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5FD3AD93-40FF-4243-A137-AD5B82EF367D}" type="slidenum">
              <a:rPr lang="en-US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dirty="0" smtClean="0"/>
              <a:t>Leaving Subordinates Alone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293FD8CF-EDCF-45D5-A835-8D703B2E3188}" type="slidenum">
              <a:rPr lang="en-US"/>
              <a:pPr>
                <a:defRPr/>
              </a:pPr>
              <a:t>34</a:t>
            </a:fld>
            <a:endParaRPr lang="en-US"/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3885" y="1653613"/>
            <a:ext cx="4975225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9550" y="123825"/>
            <a:ext cx="6858000" cy="1143000"/>
          </a:xfrm>
        </p:spPr>
        <p:txBody>
          <a:bodyPr/>
          <a:lstStyle/>
          <a:p>
            <a:pPr algn="ctr">
              <a:defRPr/>
            </a:pPr>
            <a:r>
              <a:rPr lang="en-US" sz="4000" dirty="0" smtClean="0"/>
              <a:t>Tolerating Differences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C36B3101-E932-4EA4-BE1D-DA5D16DCA12F}" type="slidenum">
              <a:rPr lang="en-US"/>
              <a:pPr>
                <a:defRPr/>
              </a:pPr>
              <a:t>35</a:t>
            </a:fld>
            <a:endParaRPr lang="en-US"/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8732" y="1647469"/>
            <a:ext cx="5913437" cy="394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dirty="0" smtClean="0"/>
              <a:t>Showing Interest without Nosiness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3C822E93-0122-4527-80E8-F07C6363A9F9}" type="slidenum">
              <a:rPr lang="en-US"/>
              <a:pPr>
                <a:defRPr/>
              </a:pPr>
              <a:t>36</a:t>
            </a:fld>
            <a:endParaRPr lang="en-US"/>
          </a:p>
        </p:txBody>
      </p:sp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0910" y="1616178"/>
            <a:ext cx="604996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dirty="0" smtClean="0"/>
              <a:t>REWARDING A JOB WELL DONE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4DD051CC-FF45-4259-A2DD-1D23DDB5E9B2}" type="slidenum">
              <a:rPr lang="en-US"/>
              <a:pPr>
                <a:defRPr/>
              </a:pPr>
              <a:t>37</a:t>
            </a:fld>
            <a:endParaRPr lang="en-US"/>
          </a:p>
        </p:txBody>
      </p:sp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9636" y="1806626"/>
            <a:ext cx="4594225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Principles of Delegation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2138" y="1512888"/>
            <a:ext cx="8123237" cy="3705225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Reward accomplishments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Provide positive reinforcement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dirty="0" smtClean="0"/>
              <a:t> Reward for final products that meet or exceed criteria established at time of initial delegation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dirty="0" smtClean="0"/>
              <a:t> Provide constructive feedback if final product failed to meet performance criteria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dirty="0" smtClean="0"/>
              <a:t> Solicit feedback from subordinate on the total delegation process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CC02378D-6E9D-476E-B195-204BAEBF5207}" type="slidenum">
              <a:rPr lang="en-US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5" y="2413000"/>
            <a:ext cx="8162925" cy="2514600"/>
          </a:xfrm>
        </p:spPr>
        <p:txBody>
          <a:bodyPr/>
          <a:lstStyle/>
          <a:p>
            <a:pPr algn="ctr">
              <a:defRPr/>
            </a:pPr>
            <a: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Activity DG.2</a:t>
            </a:r>
            <a:b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Evaluating the Delegating</a:t>
            </a:r>
            <a:b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Process</a:t>
            </a:r>
            <a:b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4000" cap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DG-</a:t>
            </a:r>
            <a:fld id="{11366E03-3AF4-4F13-B3DA-9A3CCB2D0792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868488" y="123825"/>
            <a:ext cx="6858000" cy="1143000"/>
          </a:xfrm>
        </p:spPr>
        <p:txBody>
          <a:bodyPr/>
          <a:lstStyle/>
          <a:p>
            <a:pPr algn="ctr">
              <a:defRPr/>
            </a:pPr>
            <a:r>
              <a:rPr lang="en-US" sz="4000" dirty="0" smtClean="0"/>
              <a:t>What is Delegation?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125" y="2017713"/>
            <a:ext cx="8377238" cy="3778250"/>
          </a:xfrm>
        </p:spPr>
        <p:txBody>
          <a:bodyPr/>
          <a:lstStyle/>
          <a:p>
            <a:pPr marL="0" indent="0">
              <a:spcBef>
                <a:spcPts val="0"/>
              </a:spcBef>
              <a:buClr>
                <a:schemeClr val="accent3"/>
              </a:buClr>
              <a:buFont typeface="Arial" charset="0"/>
              <a:buNone/>
              <a:defRPr/>
            </a:pPr>
            <a:r>
              <a:rPr lang="en-US" sz="3200" dirty="0" smtClean="0"/>
              <a:t>Sharing of authority, responsibility, and accountability between two or more people</a:t>
            </a:r>
          </a:p>
          <a:p>
            <a:pPr lvl="1">
              <a:spcBef>
                <a:spcPts val="0"/>
              </a:spcBef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sz="3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8174E013-4E9E-4A87-BF7D-45EBBCB3B41F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3" name="Rectangle 5"/>
          <p:cNvSpPr>
            <a:spLocks noGrp="1" noChangeArrowheads="1"/>
          </p:cNvSpPr>
          <p:nvPr>
            <p:ph type="title"/>
          </p:nvPr>
        </p:nvSpPr>
        <p:spPr>
          <a:xfrm>
            <a:off x="1855788" y="123825"/>
            <a:ext cx="6858000" cy="1143000"/>
          </a:xfrm>
        </p:spPr>
        <p:txBody>
          <a:bodyPr/>
          <a:lstStyle/>
          <a:p>
            <a:pPr algn="ctr">
              <a:defRPr/>
            </a:pPr>
            <a:r>
              <a:rPr lang="en-US" sz="4000" dirty="0" smtClean="0"/>
              <a:t>Reverse Delegation</a:t>
            </a:r>
          </a:p>
        </p:txBody>
      </p:sp>
      <p:sp>
        <p:nvSpPr>
          <p:cNvPr id="3604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25488" y="1781175"/>
            <a:ext cx="7989887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Occurs when a supervisor accepts responsibility for a task that rightfully belongs to a subordinate.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Going up, instead of down.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sz="3200" dirty="0" smtClean="0"/>
              <a:t> Subordinate cleverly manipulates supervisor.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D6AC0E31-3D03-497C-8940-3480558A3970}" type="slidenum">
              <a:rPr lang="en-US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7838" y="123825"/>
            <a:ext cx="6858000" cy="1143000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Reverse Delegation (</a:t>
            </a:r>
            <a:r>
              <a:rPr lang="en-US" cap="none" dirty="0" smtClean="0"/>
              <a:t>cont'd)</a:t>
            </a:r>
            <a:endParaRPr lang="en-US" dirty="0" smtClean="0"/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2788" y="1660525"/>
            <a:ext cx="8002587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Consequences of reverse delegation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dirty="0" smtClean="0"/>
              <a:t> Takes time away from tasks supervisor is required to do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dirty="0" smtClean="0"/>
              <a:t> Rewards subordinate for unacceptable performance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Reduces supervisor's leadership credibility 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dirty="0" smtClean="0"/>
              <a:t> Prevents subordinate growth and development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E59C57C1-A84B-4ACA-859D-3006BFB9BD1B}" type="slidenum">
              <a:rPr lang="en-US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23825"/>
            <a:ext cx="6858000" cy="1143000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Reverse Delegation (</a:t>
            </a:r>
            <a:r>
              <a:rPr lang="en-US" cap="none" dirty="0" smtClean="0"/>
              <a:t>cont'd)</a:t>
            </a:r>
            <a:endParaRPr lang="en-US" dirty="0" smtClean="0"/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3875" y="1633538"/>
            <a:ext cx="8243888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How to avoid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dirty="0" smtClean="0"/>
              <a:t> When a subordinate does a task incorrectly, provide feedback and/or training as needed, but give it back for revision. 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dirty="0" smtClean="0"/>
              <a:t> If a subordinate comes to you for help, give whatever help is required, but don't just do the job yourself. 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dirty="0" smtClean="0"/>
              <a:t> Always be available for help and support, but refuse to accept ownership of subordinate tasks.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60756251-07BE-4AF6-AF28-93AF83B1BE9C}" type="slidenum">
              <a:rPr lang="en-US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0638" y="123825"/>
            <a:ext cx="6858000" cy="1143000"/>
          </a:xfrm>
        </p:spPr>
        <p:txBody>
          <a:bodyPr/>
          <a:lstStyle/>
          <a:p>
            <a:pPr algn="ctr">
              <a:defRPr/>
            </a:pPr>
            <a:r>
              <a:rPr lang="en-US" sz="4000" dirty="0" smtClean="0"/>
              <a:t>Summary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6113" y="1506538"/>
            <a:ext cx="8069262" cy="4308475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Principles of delegation process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Taking the first step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Success depends on:</a:t>
            </a:r>
          </a:p>
          <a:p>
            <a:pPr lvl="2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 Knowing yourself</a:t>
            </a:r>
          </a:p>
          <a:p>
            <a:pPr lvl="2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 Knowing your subordinates</a:t>
            </a:r>
          </a:p>
          <a:p>
            <a:pPr lvl="2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 Following the basic rules</a:t>
            </a:r>
          </a:p>
          <a:p>
            <a:pPr lvl="2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 Taking your time</a:t>
            </a:r>
          </a:p>
          <a:p>
            <a:pPr lvl="2">
              <a:spcBef>
                <a:spcPts val="0"/>
              </a:spcBef>
              <a:buClr>
                <a:srgbClr val="FFFF00"/>
              </a:buClr>
              <a:defRPr/>
            </a:pPr>
            <a:r>
              <a:rPr lang="en-US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 Believing you can do 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06FC3411-5769-4635-A29D-C6C80D69C78A}" type="slidenum">
              <a:rPr lang="en-US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19238" y="123825"/>
            <a:ext cx="6858000" cy="1143000"/>
          </a:xfrm>
        </p:spPr>
        <p:txBody>
          <a:bodyPr/>
          <a:lstStyle/>
          <a:p>
            <a:pPr algn="ctr">
              <a:defRPr/>
            </a:pPr>
            <a:r>
              <a:rPr lang="en-US" sz="4000" dirty="0" smtClean="0"/>
              <a:t>Summary (</a:t>
            </a:r>
            <a:r>
              <a:rPr lang="en-US" sz="4000" cap="none" dirty="0" smtClean="0"/>
              <a:t>cont'd)</a:t>
            </a:r>
            <a:endParaRPr lang="en-US" sz="4000" dirty="0" smtClean="0"/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2263" y="2135273"/>
            <a:ext cx="8474075" cy="2864413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The payoff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sz="3200" dirty="0" smtClean="0"/>
              <a:t> Supervisor and subordinates grow.</a:t>
            </a:r>
          </a:p>
          <a:p>
            <a:pPr marL="457200" lvl="1">
              <a:spcBef>
                <a:spcPts val="0"/>
              </a:spcBef>
              <a:defRPr/>
            </a:pPr>
            <a:r>
              <a:rPr lang="en-US" sz="3200" dirty="0" smtClean="0"/>
              <a:t> Morale and profitability increase.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F28129B0-F014-4824-BF1D-BE5FAC79790F}" type="slidenum">
              <a:rPr lang="en-US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938" y="-236538"/>
            <a:ext cx="9159876" cy="7331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80975" y="51435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Authority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is the </a:t>
            </a:r>
            <a:r>
              <a:rPr lang="en-US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right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to make decisions and take action.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D-</a:t>
            </a:r>
            <a:fld id="{5263A7A6-E4EB-4764-868A-B0705B74D8B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1627188"/>
            <a:ext cx="5108575" cy="3281362"/>
          </a:xfrm>
        </p:spPr>
        <p:txBody>
          <a:bodyPr/>
          <a:lstStyle/>
          <a:p>
            <a:pPr>
              <a:defRPr/>
            </a:pPr>
            <a:r>
              <a:rPr lang="en-US" cap="none" dirty="0" smtClean="0"/>
              <a:t>Responsibility is having an obligation to make decisions and take action.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97FAEA00-4D02-4550-9AD5-A7CA93D07F76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0533" y="1503779"/>
            <a:ext cx="2628900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60513"/>
            <a:ext cx="4057650" cy="3065462"/>
          </a:xfrm>
        </p:spPr>
        <p:txBody>
          <a:bodyPr/>
          <a:lstStyle/>
          <a:p>
            <a:pPr>
              <a:defRPr/>
            </a:pPr>
            <a:r>
              <a:rPr lang="en-US" cap="none" dirty="0" smtClean="0"/>
              <a:t>Accountability is having to answer for results.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757E7E50-11C6-4CF4-A512-5BD127AE48D3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48199" y="1917293"/>
            <a:ext cx="34131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dirty="0" smtClean="0"/>
              <a:t>What is Delegation?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9775" y="1700213"/>
            <a:ext cx="7975600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Sometimes authority and responsibility are transferred.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More often, specific part of delegator's position is transferred.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Another person assumes responsibility for task(s) assigned to an individual at a higher level.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B8811AAD-5845-4EA0-96D8-00C136418FEF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5325" y="2020888"/>
            <a:ext cx="5095875" cy="1563687"/>
          </a:xfrm>
        </p:spPr>
        <p:txBody>
          <a:bodyPr/>
          <a:lstStyle/>
          <a:p>
            <a:pPr marL="0" indent="0">
              <a:spcBef>
                <a:spcPts val="0"/>
              </a:spcBef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sz="3600" dirty="0" smtClean="0">
                <a:latin typeface="+mj-lt"/>
              </a:rPr>
              <a:t>What is the definition of leadership?</a:t>
            </a:r>
          </a:p>
          <a:p>
            <a:pPr marL="914400">
              <a:spcBef>
                <a:spcPts val="0"/>
              </a:spcBef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sz="3600" dirty="0" smtClean="0">
              <a:latin typeface="+mj-lt"/>
            </a:endParaRPr>
          </a:p>
        </p:txBody>
      </p:sp>
      <p:pic>
        <p:nvPicPr>
          <p:cNvPr id="355331" name="Picture 3" descr="MCj043379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2211388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DG-</a:t>
            </a:r>
            <a:fld id="{E6F087AC-B860-4593-8042-972B30FE4080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EDC403B6402B4A94AF905BFBE0BED0" ma:contentTypeVersion="4" ma:contentTypeDescription="Create a new document." ma:contentTypeScope="" ma:versionID="89eb6dd4aa3e4d6b7bba1bf1ed42da1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17981DBA-6790-4B01-B2CA-09CE1BB563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C885BE-EC3B-42B5-BE2A-2872231C0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BE3A7683-24D9-446B-A394-9B3DF7AF9B4A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1984</TotalTime>
  <Words>1393</Words>
  <Application>Microsoft Office PowerPoint</Application>
  <PresentationFormat>On-screen Show (4:3)</PresentationFormat>
  <Paragraphs>244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Default Design</vt:lpstr>
      <vt:lpstr>Slide 1</vt:lpstr>
      <vt:lpstr>OBJECTIVES</vt:lpstr>
      <vt:lpstr>OVERVIEW</vt:lpstr>
      <vt:lpstr>What is Delegation?</vt:lpstr>
      <vt:lpstr>Authority is the right to make decisions and take action.</vt:lpstr>
      <vt:lpstr>Responsibility is having an obligation to make decisions and take action.</vt:lpstr>
      <vt:lpstr>Accountability is having to answer for results.</vt:lpstr>
      <vt:lpstr>What is Delegation?</vt:lpstr>
      <vt:lpstr>Slide 9</vt:lpstr>
      <vt:lpstr>What is Delegation? (cont'd)</vt:lpstr>
      <vt:lpstr>Activity DG.1 Benefits and Barriers </vt:lpstr>
      <vt:lpstr>Benefits of Delegation</vt:lpstr>
      <vt:lpstr>Benefits of Delegation (cont'd)</vt:lpstr>
      <vt:lpstr>Benefits of Delegation (cont'd)</vt:lpstr>
      <vt:lpstr>Barriers to Delegation</vt:lpstr>
      <vt:lpstr>Barriers to Delegation (cont'd)</vt:lpstr>
      <vt:lpstr>Barriers to Delegation (cont'd)</vt:lpstr>
      <vt:lpstr>Principles of Delegation </vt:lpstr>
      <vt:lpstr>Principles of Delegation (cont'd) </vt:lpstr>
      <vt:lpstr>Principles of Delegation (cont'd)</vt:lpstr>
      <vt:lpstr>Principles of Delegation (cont'd)</vt:lpstr>
      <vt:lpstr>Principles of Delegation (cont'd)</vt:lpstr>
      <vt:lpstr>Principles of Delegation (cont'd)</vt:lpstr>
      <vt:lpstr>Sharing Knowledge </vt:lpstr>
      <vt:lpstr>Provision for Training as Appropriate</vt:lpstr>
      <vt:lpstr>Principles of Delegation (cont'd)</vt:lpstr>
      <vt:lpstr>Principles of Delegation (cont'd) </vt:lpstr>
      <vt:lpstr>Principles of Delegation (cont'd)</vt:lpstr>
      <vt:lpstr>Principles of Delegation (cont'd)</vt:lpstr>
      <vt:lpstr>Principles of Delegation (cont'd)</vt:lpstr>
      <vt:lpstr>Principles of Delegation (cont'd) </vt:lpstr>
      <vt:lpstr>Supervisory Retreat</vt:lpstr>
      <vt:lpstr>Principles of Delegation (cont'd)</vt:lpstr>
      <vt:lpstr>Leaving Subordinates Alone</vt:lpstr>
      <vt:lpstr>Tolerating Differences</vt:lpstr>
      <vt:lpstr>Showing Interest without Nosiness</vt:lpstr>
      <vt:lpstr>REWARDING A JOB WELL DONE</vt:lpstr>
      <vt:lpstr>Principles of Delegation (cont'd)</vt:lpstr>
      <vt:lpstr>Activity DG.2 Evaluating the Delegating Process </vt:lpstr>
      <vt:lpstr>Reverse Delegation</vt:lpstr>
      <vt:lpstr>Reverse Delegation (cont'd)</vt:lpstr>
      <vt:lpstr>Reverse Delegation (cont'd)</vt:lpstr>
      <vt:lpstr>Summary</vt:lpstr>
      <vt:lpstr>Summary (cont'd)</vt:lpstr>
    </vt:vector>
  </TitlesOfParts>
  <Company>NETC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OBJECTIVES</dc:title>
  <dc:creator>Kathleen Marie McRorie</dc:creator>
  <cp:lastModifiedBy>jvanover</cp:lastModifiedBy>
  <cp:revision>123</cp:revision>
  <cp:lastPrinted>1998-08-24T18:40:58Z</cp:lastPrinted>
  <dcterms:created xsi:type="dcterms:W3CDTF">1998-08-24T14:05:34Z</dcterms:created>
  <dcterms:modified xsi:type="dcterms:W3CDTF">2010-06-29T12:37:18Z</dcterms:modified>
</cp:coreProperties>
</file>